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35" r:id="rId2"/>
    <p:sldId id="462" r:id="rId3"/>
    <p:sldId id="463" r:id="rId4"/>
    <p:sldId id="447" r:id="rId5"/>
    <p:sldId id="450" r:id="rId6"/>
    <p:sldId id="451" r:id="rId7"/>
    <p:sldId id="452" r:id="rId8"/>
    <p:sldId id="453" r:id="rId9"/>
    <p:sldId id="461" r:id="rId10"/>
    <p:sldId id="455" r:id="rId11"/>
    <p:sldId id="465" r:id="rId12"/>
    <p:sldId id="464" r:id="rId13"/>
    <p:sldId id="459" r:id="rId14"/>
  </p:sldIdLst>
  <p:sldSz cx="9144000" cy="6858000" type="screen4x3"/>
  <p:notesSz cx="6797675" cy="9926638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3A0C"/>
    <a:srgbClr val="009900"/>
    <a:srgbClr val="FF9933"/>
    <a:srgbClr val="CC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3" autoAdjust="0"/>
    <p:restoredTop sz="94681" autoAdjust="0"/>
  </p:normalViewPr>
  <p:slideViewPr>
    <p:cSldViewPr>
      <p:cViewPr varScale="1">
        <p:scale>
          <a:sx n="72" d="100"/>
          <a:sy n="72" d="100"/>
        </p:scale>
        <p:origin x="151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3108" y="5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93" y="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8244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93" y="9428244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2FCC309-7B07-41D6-AFC5-72972DBED2CD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27950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93" y="1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5" y="4715714"/>
            <a:ext cx="5438775" cy="446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8244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93" y="9428244"/>
            <a:ext cx="2946400" cy="49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B4A5BD2-5A9F-4F53-B085-36539839B1D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84468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logo_titulka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4765675"/>
            <a:ext cx="382905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268413"/>
            <a:ext cx="7772400" cy="1800225"/>
          </a:xfrm>
          <a:ln>
            <a:solidFill>
              <a:schemeClr val="bg1"/>
            </a:solidFill>
          </a:ln>
        </p:spPr>
        <p:txBody>
          <a:bodyPr lIns="288000" tIns="288000" rIns="288000" bIns="28800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3573463"/>
            <a:ext cx="7704138" cy="647700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04025" y="188913"/>
            <a:ext cx="2133600" cy="476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5CD34EC-E875-4C72-8BC6-B6DDC86B9A3C}" type="datetime1">
              <a:rPr lang="cs-CZ" smtClean="0"/>
              <a:t>17.10.2025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72336298"/>
      </p:ext>
    </p:extLst>
  </p:cSld>
  <p:clrMapOvr>
    <a:masterClrMapping/>
  </p:clrMapOvr>
  <p:transition spd="med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5FCB8-4202-4BF1-9497-15304D66C3B5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A3662-5570-4699-80BD-1EF73A29587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1523820"/>
      </p:ext>
    </p:extLst>
  </p:cSld>
  <p:clrMapOvr>
    <a:masterClrMapping/>
  </p:clrMapOvr>
  <p:transition spd="med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256212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256212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501320-2976-4F36-AB0A-23A673AB3B8E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3BAE9-959F-40E7-BE76-C334A25610D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3370372"/>
      </p:ext>
    </p:extLst>
  </p:cSld>
  <p:clrMapOvr>
    <a:masterClrMapping/>
  </p:clrMapOvr>
  <p:transition spd="med">
    <p:cover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457200" y="1628775"/>
            <a:ext cx="8229600" cy="3902075"/>
          </a:xfrm>
        </p:spPr>
        <p:txBody>
          <a:bodyPr/>
          <a:lstStyle/>
          <a:p>
            <a:pPr lvl="0"/>
            <a:endParaRPr lang="cs-CZ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284CE-5A36-4B80-AECE-F228AD652F87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4E8FB-7675-4B5D-85E8-4567391D52E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839227"/>
      </p:ext>
    </p:extLst>
  </p:cSld>
  <p:clrMapOvr>
    <a:masterClrMapping/>
  </p:clrMapOvr>
  <p:transition spd="med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A859E-6082-4947-90C5-D4CDB3A02B56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5F06A-9F7F-445F-94CA-FE2EFC60ED0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6729971"/>
      </p:ext>
    </p:extLst>
  </p:cSld>
  <p:clrMapOvr>
    <a:masterClrMapping/>
  </p:clrMapOvr>
  <p:transition spd="med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CEBE7-886C-4644-B30E-8FD6D39FF4AE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B95D7-8C8B-4161-AAFE-2403D51F17B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156208"/>
      </p:ext>
    </p:extLst>
  </p:cSld>
  <p:clrMapOvr>
    <a:masterClrMapping/>
  </p:clrMapOvr>
  <p:transition spd="med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28775"/>
            <a:ext cx="4038600" cy="3902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038600" cy="3902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27CEE-0AC6-4946-A76A-0C4B448C1E0D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FB2EC-80F7-4245-A810-DE80BB05068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41553340"/>
      </p:ext>
    </p:extLst>
  </p:cSld>
  <p:clrMapOvr>
    <a:masterClrMapping/>
  </p:clrMapOvr>
  <p:transition spd="med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3E63D-2A9E-4D94-A2B5-5F7E12322244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8EBEB-A586-447A-B593-E5D2FB0E4A91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8934944"/>
      </p:ext>
    </p:extLst>
  </p:cSld>
  <p:clrMapOvr>
    <a:masterClrMapping/>
  </p:clrMapOvr>
  <p:transition spd="med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20A83-E465-4F46-859D-231442D4B1D9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1F44C-493F-4F91-AF0C-AE867692850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6041132"/>
      </p:ext>
    </p:extLst>
  </p:cSld>
  <p:clrMapOvr>
    <a:masterClrMapping/>
  </p:clrMapOvr>
  <p:transition spd="med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D091C-3F9A-4F84-806A-D1B056DA44AB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A8628-F356-43F0-9288-FCE38BCED78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0828006"/>
      </p:ext>
    </p:extLst>
  </p:cSld>
  <p:clrMapOvr>
    <a:masterClrMapping/>
  </p:clrMapOvr>
  <p:transition spd="med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70A53-5D3F-4699-A289-965B06D62A5D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6424C-256B-4FD6-B1E2-582F098B301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1621156"/>
      </p:ext>
    </p:extLst>
  </p:cSld>
  <p:clrMapOvr>
    <a:masterClrMapping/>
  </p:clrMapOvr>
  <p:transition spd="med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B4D2C-865A-4944-9874-DBA74E775F78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C04FF-266B-4F5A-A4C3-42C670549F0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8350368"/>
      </p:ext>
    </p:extLst>
  </p:cSld>
  <p:clrMapOvr>
    <a:masterClrMapping/>
  </p:clrMapOvr>
  <p:transition spd="med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bezna zapato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5629275"/>
            <a:ext cx="6913563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ChangeArrowheads="1"/>
          </p:cNvSpPr>
          <p:nvPr userDrawn="1"/>
        </p:nvSpPr>
        <p:spPr bwMode="auto">
          <a:xfrm>
            <a:off x="1547813" y="6002338"/>
            <a:ext cx="7127875" cy="6477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28775"/>
            <a:ext cx="8229600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9563" y="6308725"/>
            <a:ext cx="1774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9B5DCA9-2AC6-47B1-B27B-3C1B96B71516}" type="datetime1">
              <a:rPr lang="cs-CZ" smtClean="0"/>
              <a:t>17.10.2025</a:t>
            </a:fld>
            <a:endParaRPr lang="cs-CZ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63713" y="6308725"/>
            <a:ext cx="4679950" cy="18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pt-BR" smtClean="0"/>
              <a:t>Priority Policie ČR na úseku vnější služby</a:t>
            </a:r>
            <a:endParaRPr lang="cs-CZ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51725" y="6021388"/>
            <a:ext cx="9810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E8B08E4-6243-47C9-8A8E-0ADD0F6501C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transition spd="med">
    <p:cover dir="ru"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licie.cz/podcast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eg"/><Relationship Id="rId3" Type="http://schemas.openxmlformats.org/officeDocument/2006/relationships/hyperlink" Target="01_Manu&#225;l%20TVOJE%20CESTA%20NA&#268;ISTO%202.docx" TargetMode="External"/><Relationship Id="rId7" Type="http://schemas.openxmlformats.org/officeDocument/2006/relationships/hyperlink" Target="dopravka%20pro%20prvn&#237;%20stupe&#328;.pptx" TargetMode="External"/><Relationship Id="rId12" Type="http://schemas.openxmlformats.org/officeDocument/2006/relationships/image" Target="../media/image2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8.png"/><Relationship Id="rId5" Type="http://schemas.openxmlformats.org/officeDocument/2006/relationships/hyperlink" Target="Tvoje%20cesta%20d&#283;ti%20prezentace.pdf" TargetMode="External"/><Relationship Id="rId10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s://www.ceskatelevize.cz/porady/16497743667-tohle-radsi-nezkousejte/" TargetMode="External"/><Relationship Id="rId7" Type="http://schemas.openxmlformats.org/officeDocument/2006/relationships/hyperlink" Target="Vola&#269;%20a%20klika&#269;_2.mp4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be.com/playlist?list=PL7q4z0ZRpaLBYoY2GP69QmNIVr4wMux1u" TargetMode="External"/><Relationship Id="rId7" Type="http://schemas.openxmlformats.org/officeDocument/2006/relationships/image" Target="../media/image3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hyperlink" Target="https://hradec.rozhlas.cz/policiste-pripravili-divadelni-minipredstaveni-ktera-maji-upozornit-na-rizika-9101657" TargetMode="External"/><Relationship Id="rId7" Type="http://schemas.openxmlformats.org/officeDocument/2006/relationships/image" Target="../media/image4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4.png"/><Relationship Id="rId4" Type="http://schemas.openxmlformats.org/officeDocument/2006/relationships/image" Target="../media/image39.png"/><Relationship Id="rId9" Type="http://schemas.openxmlformats.org/officeDocument/2006/relationships/hyperlink" Target="2.%20-%20Senio&#345;i,%20nedejte%20se%20II%20-%20kino%20JC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576" y="0"/>
            <a:ext cx="9701152" cy="6857999"/>
          </a:xfrm>
          <a:prstGeom prst="rect">
            <a:avLst/>
          </a:prstGeom>
        </p:spPr>
      </p:pic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124744"/>
            <a:ext cx="8388350" cy="2376487"/>
          </a:xfrm>
          <a:ln>
            <a:noFill/>
          </a:ln>
        </p:spPr>
        <p:txBody>
          <a:bodyPr/>
          <a:lstStyle/>
          <a:p>
            <a:r>
              <a:rPr lang="cs-CZ" altLang="cs-CZ" sz="4000" b="1" dirty="0">
                <a:solidFill>
                  <a:srgbClr val="3B7EA9"/>
                </a:solidFill>
              </a:rPr>
              <a:t>Prevence kriminality v rámci Krajského ředitelství policie Královéhradeckého kraje</a:t>
            </a:r>
            <a:r>
              <a:rPr lang="cs-CZ" altLang="cs-CZ" sz="2000" dirty="0">
                <a:solidFill>
                  <a:srgbClr val="3B7EA9"/>
                </a:solidFill>
              </a:rPr>
              <a:t/>
            </a:r>
            <a:br>
              <a:rPr lang="cs-CZ" altLang="cs-CZ" sz="2000" dirty="0">
                <a:solidFill>
                  <a:srgbClr val="3B7EA9"/>
                </a:solidFill>
              </a:rPr>
            </a:br>
            <a:endParaRPr lang="cs-CZ" altLang="cs-CZ" sz="2000" dirty="0" smtClean="0">
              <a:solidFill>
                <a:srgbClr val="3B7EA9"/>
              </a:solidFill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78" y="1340768"/>
            <a:ext cx="469072" cy="549027"/>
          </a:xfrm>
          <a:prstGeom prst="rect">
            <a:avLst/>
          </a:prstGeom>
        </p:spPr>
      </p:pic>
      <p:pic>
        <p:nvPicPr>
          <p:cNvPr id="5" name="Obrázek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72573"/>
            <a:ext cx="1281144" cy="1407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971600" y="3573016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 smtClean="0">
                <a:solidFill>
                  <a:schemeClr val="accent1">
                    <a:lumMod val="75000"/>
                  </a:schemeClr>
                </a:solidFill>
              </a:rPr>
              <a:t>Kpt. Mgr. Eva Vik</a:t>
            </a:r>
          </a:p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k</a:t>
            </a:r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oordinátorka prevence</a:t>
            </a:r>
          </a:p>
        </p:txBody>
      </p:sp>
    </p:spTree>
    <p:extLst>
      <p:ext uri="{BB962C8B-B14F-4D97-AF65-F5344CB8AC3E}">
        <p14:creationId xmlns:p14="http://schemas.microsoft.com/office/powerpoint/2010/main" val="2187624351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9" y="27522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58298" y="902541"/>
            <a:ext cx="7485552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b="1" dirty="0" smtClean="0"/>
              <a:t>Tvorba a realizace vlastních projektů, vybavení </a:t>
            </a:r>
            <a:r>
              <a:rPr lang="cs-CZ" b="1" dirty="0"/>
              <a:t>preventistů </a:t>
            </a:r>
            <a:r>
              <a:rPr lang="cs-CZ" b="1" dirty="0" smtClean="0"/>
              <a:t>(prevence PČR a BESIP):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2024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Policejní křížovky (Program MV)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Reflexní materiály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7" name="Picture 19452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911" y="1502806"/>
            <a:ext cx="2688690" cy="3834401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1" t="25341" r="13488" b="27004"/>
          <a:stretch/>
        </p:blipFill>
        <p:spPr>
          <a:xfrm rot="17311908">
            <a:off x="6350712" y="1466878"/>
            <a:ext cx="3031142" cy="341812"/>
          </a:xfrm>
          <a:prstGeom prst="rect">
            <a:avLst/>
          </a:prstGeom>
        </p:spPr>
      </p:pic>
      <p:grpSp>
        <p:nvGrpSpPr>
          <p:cNvPr id="15" name="Skupina 14"/>
          <p:cNvGrpSpPr/>
          <p:nvPr/>
        </p:nvGrpSpPr>
        <p:grpSpPr>
          <a:xfrm>
            <a:off x="618286" y="2204864"/>
            <a:ext cx="5072474" cy="2769022"/>
            <a:chOff x="309870" y="797892"/>
            <a:chExt cx="9471507" cy="4785310"/>
          </a:xfrm>
        </p:grpSpPr>
        <p:pic>
          <p:nvPicPr>
            <p:cNvPr id="19" name="Picture 19457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1340" y="1800296"/>
              <a:ext cx="2690037" cy="3385783"/>
            </a:xfrm>
            <a:prstGeom prst="rect">
              <a:avLst/>
            </a:prstGeom>
          </p:spPr>
        </p:pic>
        <p:pic>
          <p:nvPicPr>
            <p:cNvPr id="20" name="Picture 194541"/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1768">
              <a:off x="2090533" y="1321541"/>
              <a:ext cx="3250476" cy="4261661"/>
            </a:xfrm>
            <a:prstGeom prst="rect">
              <a:avLst/>
            </a:prstGeom>
          </p:spPr>
        </p:pic>
        <p:pic>
          <p:nvPicPr>
            <p:cNvPr id="21" name="Picture 194563"/>
            <p:cNvPicPr/>
            <p:nvPr/>
          </p:nvPicPr>
          <p:blipFill>
            <a:blip r:embed="rId7"/>
            <a:stretch>
              <a:fillRect/>
            </a:stretch>
          </p:blipFill>
          <p:spPr>
            <a:xfrm rot="20767450">
              <a:off x="4279155" y="797892"/>
              <a:ext cx="3349256" cy="4436280"/>
            </a:xfrm>
            <a:prstGeom prst="rect">
              <a:avLst/>
            </a:prstGeom>
          </p:spPr>
        </p:pic>
        <p:pic>
          <p:nvPicPr>
            <p:cNvPr id="22" name="Picture 194568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9870" y="1475077"/>
              <a:ext cx="2879897" cy="38943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3771105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9" y="27522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58298" y="902541"/>
            <a:ext cx="7485552" cy="404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b="1" dirty="0" smtClean="0"/>
              <a:t>Tvorba a realizace vlastních projektů, vybavení </a:t>
            </a:r>
            <a:r>
              <a:rPr lang="cs-CZ" b="1" dirty="0"/>
              <a:t>preventistů </a:t>
            </a:r>
            <a:r>
              <a:rPr lang="cs-CZ" b="1" dirty="0" smtClean="0"/>
              <a:t>(prevence PČR a BESIP):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2025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Autoškola třetího věku</a:t>
            </a:r>
          </a:p>
          <a:p>
            <a:pPr marL="1200150" lvl="2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Projekt zaměřený na řidiče nad 65 let</a:t>
            </a:r>
          </a:p>
          <a:p>
            <a:pPr marL="1200150" lvl="2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Kombinace odborných přednášek a praktického nácviku bezpečné jízdy</a:t>
            </a:r>
          </a:p>
          <a:p>
            <a:pPr marL="1200150" lvl="2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Spolupráce s Polygon HK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78" y="2545640"/>
            <a:ext cx="2609192" cy="368927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69" y="2780928"/>
            <a:ext cx="2220346" cy="3919666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970" y="2643306"/>
            <a:ext cx="1976763" cy="348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89493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32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755576" y="1173245"/>
            <a:ext cx="74855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graphicFrame>
        <p:nvGraphicFramePr>
          <p:cNvPr id="12" name="Zástupný symbol pro obsah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1703236"/>
              </p:ext>
            </p:extLst>
          </p:nvPr>
        </p:nvGraphicFramePr>
        <p:xfrm>
          <a:off x="774044" y="1214589"/>
          <a:ext cx="7877321" cy="2432910"/>
        </p:xfrm>
        <a:graphic>
          <a:graphicData uri="http://schemas.openxmlformats.org/drawingml/2006/table">
            <a:tbl>
              <a:tblPr firstRow="1" firstCol="1" bandRow="1"/>
              <a:tblGrid>
                <a:gridCol w="2431827">
                  <a:extLst>
                    <a:ext uri="{9D8B030D-6E8A-4147-A177-3AD203B41FA5}">
                      <a16:colId xmlns:a16="http://schemas.microsoft.com/office/drawing/2014/main" val="2474392654"/>
                    </a:ext>
                  </a:extLst>
                </a:gridCol>
                <a:gridCol w="2793119">
                  <a:extLst>
                    <a:ext uri="{9D8B030D-6E8A-4147-A177-3AD203B41FA5}">
                      <a16:colId xmlns:a16="http://schemas.microsoft.com/office/drawing/2014/main" val="1710580265"/>
                    </a:ext>
                  </a:extLst>
                </a:gridCol>
                <a:gridCol w="2652375">
                  <a:extLst>
                    <a:ext uri="{9D8B030D-6E8A-4147-A177-3AD203B41FA5}">
                      <a16:colId xmlns:a16="http://schemas.microsoft.com/office/drawing/2014/main" val="2586369141"/>
                    </a:ext>
                  </a:extLst>
                </a:gridCol>
              </a:tblGrid>
              <a:tr h="5694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Rok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9pPr>
                    </a:lstStyle>
                    <a:p>
                      <a:pPr marL="0" marR="0" lvl="0" indent="0" algn="ctr" defTabSz="99057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effectLst/>
                        </a:rPr>
                        <a:t>Počet </a:t>
                      </a:r>
                      <a:br>
                        <a:rPr lang="cs-CZ" sz="1600" dirty="0" smtClean="0">
                          <a:effectLst/>
                        </a:rPr>
                      </a:br>
                      <a:r>
                        <a:rPr lang="cs-CZ" sz="1600" dirty="0" smtClean="0">
                          <a:effectLst/>
                        </a:rPr>
                        <a:t>akcí/přednášek</a:t>
                      </a:r>
                      <a:endParaRPr lang="cs-CZ" sz="16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9pPr>
                    </a:lstStyle>
                    <a:p>
                      <a:pPr marL="0" marR="0" lvl="0" indent="0" algn="ctr" defTabSz="99057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>
                          <a:effectLst/>
                        </a:rPr>
                        <a:t>Počet účastníků/návštěvníků</a:t>
                      </a:r>
                      <a:r>
                        <a:rPr lang="cs-CZ" sz="1600" dirty="0">
                          <a:effectLst/>
                        </a:rPr>
                        <a:t> 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300451"/>
                  </a:ext>
                </a:extLst>
              </a:tr>
              <a:tr h="9317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9pPr>
                    </a:lstStyle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2023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1.447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</a:rPr>
                        <a:t>98.760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646128"/>
                  </a:ext>
                </a:extLst>
              </a:tr>
              <a:tr h="9317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"/>
                        </a:defRPr>
                      </a:lvl9pPr>
                    </a:lstStyle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2024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1.525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Lato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 smtClean="0">
                          <a:effectLst/>
                        </a:rPr>
                        <a:t>99.635</a:t>
                      </a:r>
                      <a:endParaRPr lang="cs-CZ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8A2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620970"/>
                  </a:ext>
                </a:extLst>
              </a:tr>
            </a:tbl>
          </a:graphicData>
        </a:graphic>
      </p:graphicFrame>
      <p:pic>
        <p:nvPicPr>
          <p:cNvPr id="13" name="Obrázek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0" r="37"/>
          <a:stretch/>
        </p:blipFill>
        <p:spPr>
          <a:xfrm>
            <a:off x="770308" y="4039768"/>
            <a:ext cx="3410918" cy="22612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533" y="3969672"/>
            <a:ext cx="3382478" cy="25368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854" y="4002192"/>
            <a:ext cx="1853866" cy="24718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TextovéPole 3"/>
          <p:cNvSpPr txBox="1"/>
          <p:nvPr/>
        </p:nvSpPr>
        <p:spPr>
          <a:xfrm>
            <a:off x="788252" y="884573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Počet preventivních aktivit v rámci kraje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5298020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33264" y="2817089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>
                <a:solidFill>
                  <a:schemeClr val="accent2"/>
                </a:solidFill>
              </a:rPr>
              <a:t>Děkuji za pozornost</a:t>
            </a:r>
            <a:br>
              <a:rPr lang="cs-CZ" sz="2400" b="1" kern="1200" dirty="0">
                <a:solidFill>
                  <a:schemeClr val="accent2"/>
                </a:solidFill>
              </a:rPr>
            </a:br>
            <a:r>
              <a:rPr lang="cs-CZ" sz="1600" kern="1200" dirty="0">
                <a:solidFill>
                  <a:schemeClr val="tx1"/>
                </a:solidFill>
              </a:rPr>
              <a:t>por. Bc. Leona Ságlová</a:t>
            </a:r>
            <a:r>
              <a:rPr lang="cs-CZ" sz="2400" b="1" kern="1200" dirty="0">
                <a:solidFill>
                  <a:schemeClr val="accent2"/>
                </a:solidFill>
              </a:rPr>
              <a:t/>
            </a:r>
            <a:br>
              <a:rPr lang="cs-CZ" sz="2400" b="1" kern="1200" dirty="0">
                <a:solidFill>
                  <a:schemeClr val="accent2"/>
                </a:solidFill>
              </a:rPr>
            </a:b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86104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4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861669" y="537758"/>
            <a:ext cx="7485552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endParaRPr lang="cs-CZ" sz="1800" b="1" dirty="0" smtClean="0"/>
          </a:p>
          <a:p>
            <a:pPr algn="just">
              <a:spcAft>
                <a:spcPts val="1200"/>
              </a:spcAft>
            </a:pPr>
            <a:r>
              <a:rPr lang="cs-CZ" sz="3250" dirty="0">
                <a:solidFill>
                  <a:srgbClr val="363B41"/>
                </a:solidFill>
                <a:latin typeface="Roboto Slab"/>
                <a:ea typeface="+mj-ea"/>
                <a:cs typeface="+mj-cs"/>
              </a:rPr>
              <a:t>Královéhradecký kraj</a:t>
            </a: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1043608" y="1916832"/>
            <a:ext cx="7303613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/>
              <a:t>Krajské ředitelství </a:t>
            </a:r>
            <a:endParaRPr lang="cs-CZ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</a:t>
            </a:r>
            <a:r>
              <a:rPr lang="cs-CZ" dirty="0"/>
              <a:t>odbor Hradec </a:t>
            </a:r>
            <a:r>
              <a:rPr lang="cs-CZ" dirty="0" smtClean="0"/>
              <a:t>Králové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</a:t>
            </a:r>
            <a:r>
              <a:rPr lang="cs-CZ" dirty="0"/>
              <a:t>odbor </a:t>
            </a:r>
            <a:r>
              <a:rPr lang="cs-CZ" dirty="0" smtClean="0"/>
              <a:t>Jičín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</a:t>
            </a:r>
            <a:r>
              <a:rPr lang="cs-CZ" dirty="0"/>
              <a:t>odbor </a:t>
            </a:r>
            <a:r>
              <a:rPr lang="cs-CZ" dirty="0" smtClean="0"/>
              <a:t>Náchod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</a:t>
            </a:r>
            <a:r>
              <a:rPr lang="cs-CZ" dirty="0"/>
              <a:t>odbor Rychnov nad </a:t>
            </a:r>
            <a:r>
              <a:rPr lang="cs-CZ" dirty="0" smtClean="0"/>
              <a:t>Kněžnou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</a:t>
            </a:r>
            <a:r>
              <a:rPr lang="cs-CZ" dirty="0"/>
              <a:t>odbor Trutnov</a:t>
            </a:r>
          </a:p>
          <a:p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cs-CZ" dirty="0"/>
              <a:t>přímé preventivní působení – kontaktní prevence (přednášky, prezentační </a:t>
            </a:r>
            <a:r>
              <a:rPr lang="cs-CZ" dirty="0" smtClean="0"/>
              <a:t>aktivity)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cs-CZ" dirty="0" smtClean="0"/>
              <a:t>mediální </a:t>
            </a:r>
            <a:r>
              <a:rPr lang="cs-CZ" dirty="0"/>
              <a:t>preventivní působení (internet, sociální sítě, noviny</a:t>
            </a:r>
            <a:r>
              <a:rPr lang="cs-CZ" dirty="0" smtClean="0"/>
              <a:t>…) –</a:t>
            </a:r>
            <a:r>
              <a:rPr lang="cs-CZ" dirty="0" err="1" smtClean="0"/>
              <a:t>podcast</a:t>
            </a:r>
            <a:r>
              <a:rPr lang="cs-CZ" dirty="0" smtClean="0"/>
              <a:t> </a:t>
            </a:r>
            <a:r>
              <a:rPr lang="cs-CZ" dirty="0"/>
              <a:t> </a:t>
            </a:r>
            <a:r>
              <a:rPr lang="cs-CZ" b="1" dirty="0">
                <a:hlinkClick r:id="rId3"/>
              </a:rPr>
              <a:t>https://www.policie.cz/</a:t>
            </a:r>
            <a:r>
              <a:rPr lang="cs-CZ" b="1" dirty="0" err="1">
                <a:hlinkClick r:id="rId3"/>
              </a:rPr>
              <a:t>podcast</a:t>
            </a:r>
            <a:r>
              <a:rPr lang="cs-CZ" dirty="0"/>
              <a:t>.</a:t>
            </a:r>
            <a:endParaRPr lang="cs-CZ" dirty="0" smtClean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cs-CZ" dirty="0" smtClean="0"/>
              <a:t>projekty </a:t>
            </a:r>
            <a:r>
              <a:rPr lang="cs-CZ" dirty="0"/>
              <a:t>v rámci programu prevence kriminality </a:t>
            </a:r>
            <a:r>
              <a:rPr lang="cs-CZ" dirty="0" smtClean="0"/>
              <a:t>MV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cs-CZ" dirty="0" smtClean="0"/>
              <a:t>projekty </a:t>
            </a:r>
            <a:r>
              <a:rPr lang="cs-CZ" dirty="0"/>
              <a:t>financované z peněz vyčleněných na prevenci a na BESIP krajským </a:t>
            </a:r>
            <a:r>
              <a:rPr lang="cs-CZ" dirty="0" smtClean="0"/>
              <a:t>ředitelstvím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cs-CZ" dirty="0" smtClean="0"/>
              <a:t>projekty </a:t>
            </a:r>
            <a:r>
              <a:rPr lang="cs-CZ" dirty="0"/>
              <a:t>ve spolupráci s dalšími subjekty</a:t>
            </a:r>
          </a:p>
          <a:p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78" y="1694063"/>
            <a:ext cx="3524742" cy="217200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31" y="783804"/>
            <a:ext cx="2152950" cy="14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64954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34" y="6064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70347EE-D08B-4B88-81CC-8B571A42C9CB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28" name="Obrázek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064" y="3909090"/>
            <a:ext cx="1045515" cy="1398051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29" name="TextovéPole 28"/>
          <p:cNvSpPr txBox="1"/>
          <p:nvPr/>
        </p:nvSpPr>
        <p:spPr>
          <a:xfrm>
            <a:off x="6084168" y="5310886"/>
            <a:ext cx="302503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ÚO Rychnov nad Kněžnou – 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preventista</a:t>
            </a: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 por. PhDr. Jaroslav Matoušek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0" name="Obrázek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640" y="486050"/>
            <a:ext cx="908184" cy="1243079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31" name="Obrázek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454" y="2266907"/>
            <a:ext cx="967493" cy="1299884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32" name="Obrázek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641" y="408807"/>
            <a:ext cx="957327" cy="1341817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33" name="TextovéPole 32"/>
          <p:cNvSpPr txBox="1"/>
          <p:nvPr/>
        </p:nvSpPr>
        <p:spPr>
          <a:xfrm>
            <a:off x="3033441" y="1825506"/>
            <a:ext cx="265059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 pitchFamily="34" charset="0"/>
              </a:rPr>
              <a:t>KŘP – koordinátorka prevence kpt. Mgr. Eva </a:t>
            </a:r>
            <a:r>
              <a:rPr lang="cs-CZ" sz="1200" b="1" dirty="0" smtClean="0">
                <a:solidFill>
                  <a:srgbClr val="000000"/>
                </a:solidFill>
                <a:latin typeface="Arial" pitchFamily="34" charset="0"/>
              </a:rPr>
              <a:t>Vik</a:t>
            </a:r>
            <a:endParaRPr lang="cs-CZ" sz="1200" b="1" dirty="0">
              <a:solidFill>
                <a:srgbClr val="000000"/>
              </a:solidFill>
              <a:latin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4" name="TextovéPole 33"/>
          <p:cNvSpPr txBox="1"/>
          <p:nvPr/>
        </p:nvSpPr>
        <p:spPr>
          <a:xfrm>
            <a:off x="6303400" y="1825506"/>
            <a:ext cx="20701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ÚO Jičín – 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preventista</a:t>
            </a: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 nprap. Aleš Brendl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5" name="TextovéPole 34"/>
          <p:cNvSpPr txBox="1"/>
          <p:nvPr/>
        </p:nvSpPr>
        <p:spPr>
          <a:xfrm>
            <a:off x="3033442" y="3575635"/>
            <a:ext cx="255181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ÚO Hradec Králové – 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preventistka</a:t>
            </a: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 por. Bc. Leona </a:t>
            </a:r>
            <a:r>
              <a:rPr lang="cs-CZ" sz="1200" dirty="0" smtClean="0">
                <a:solidFill>
                  <a:srgbClr val="000000"/>
                </a:solidFill>
                <a:latin typeface="Arial" pitchFamily="34" charset="0"/>
              </a:rPr>
              <a:t>Ságlová</a:t>
            </a:r>
            <a:endParaRPr lang="cs-CZ" sz="1200" dirty="0">
              <a:solidFill>
                <a:srgbClr val="000000"/>
              </a:solidFill>
              <a:latin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6" name="TextovéPole 35"/>
          <p:cNvSpPr txBox="1"/>
          <p:nvPr/>
        </p:nvSpPr>
        <p:spPr>
          <a:xfrm>
            <a:off x="6084168" y="3543939"/>
            <a:ext cx="20138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ÚO Náchod –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preventista</a:t>
            </a: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 por. Mgr. Miroslav Mervart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" name="TextovéPole 42"/>
          <p:cNvSpPr txBox="1"/>
          <p:nvPr/>
        </p:nvSpPr>
        <p:spPr>
          <a:xfrm>
            <a:off x="2987824" y="5325765"/>
            <a:ext cx="20705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ÚO Trutnov – 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preventista</a:t>
            </a: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 por. Bc. Lukáš Vincenc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4" name="Obrázek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969" y="3996444"/>
            <a:ext cx="1041999" cy="1329321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45" name="Obrázek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5969" y="2300031"/>
            <a:ext cx="1003529" cy="1338040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pic>
        <p:nvPicPr>
          <p:cNvPr id="46" name="Obrázek 4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9184" y="1588977"/>
            <a:ext cx="1698454" cy="1698454"/>
          </a:xfrm>
          <a:prstGeom prst="ellipse">
            <a:avLst/>
          </a:prstGeom>
          <a:ln>
            <a:noFill/>
          </a:ln>
          <a:effectLst>
            <a:softEdge rad="0"/>
          </a:effectLst>
        </p:spPr>
      </p:pic>
      <p:sp>
        <p:nvSpPr>
          <p:cNvPr id="47" name="TextovéPole 46"/>
          <p:cNvSpPr txBox="1"/>
          <p:nvPr/>
        </p:nvSpPr>
        <p:spPr>
          <a:xfrm>
            <a:off x="107504" y="3405711"/>
            <a:ext cx="225590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</a:rPr>
              <a:t>ZŘ KŘ – plk. Mgr. Udo </a:t>
            </a:r>
            <a:r>
              <a:rPr lang="cs-CZ" sz="1200" dirty="0" err="1">
                <a:solidFill>
                  <a:srgbClr val="000000"/>
                </a:solidFill>
                <a:latin typeface="Arial" pitchFamily="34" charset="0"/>
              </a:rPr>
              <a:t>Ertner</a:t>
            </a:r>
            <a:endParaRPr lang="cs-CZ" sz="1200" dirty="0">
              <a:solidFill>
                <a:srgbClr val="000000"/>
              </a:solidFill>
              <a:latin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cs-CZ" sz="1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288265"/>
            <a:ext cx="5128056" cy="1143000"/>
          </a:xfrm>
        </p:spPr>
        <p:txBody>
          <a:bodyPr/>
          <a:lstStyle/>
          <a:p>
            <a:r>
              <a:rPr lang="cs-CZ" sz="2400" b="1" dirty="0" smtClean="0">
                <a:solidFill>
                  <a:schemeClr val="accent1"/>
                </a:solidFill>
              </a:rPr>
              <a:t>Oddělení prevence</a:t>
            </a:r>
            <a:br>
              <a:rPr lang="cs-CZ" sz="2400" b="1" dirty="0" smtClean="0">
                <a:solidFill>
                  <a:schemeClr val="accent1"/>
                </a:solidFill>
              </a:rPr>
            </a:br>
            <a:r>
              <a:rPr lang="cs-CZ" sz="1800" b="1" dirty="0" smtClean="0">
                <a:solidFill>
                  <a:schemeClr val="accent1"/>
                </a:solidFill>
              </a:rPr>
              <a:t>samostatně od 1.1.2024</a:t>
            </a:r>
            <a:endParaRPr lang="cs-CZ" sz="1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654163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4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83568" y="1311822"/>
            <a:ext cx="748555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sz="1800" b="1" dirty="0" smtClean="0"/>
              <a:t>Cíle preventivní činnosti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/>
              <a:t>Rozšiřovat obecné povědomí o bezpečném a zodpovědném chování a jednání občanů vzhledem k vlastní bezpečnosti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/>
              <a:t>Posilovat kompetence a rozšiřovat znalosti občanů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/>
              <a:t>Apel na </a:t>
            </a:r>
            <a:r>
              <a:rPr lang="cs-CZ" sz="1600" dirty="0" err="1"/>
              <a:t>kyberprevenci</a:t>
            </a:r>
            <a:endParaRPr lang="cs-CZ" sz="1600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 smtClean="0"/>
              <a:t>Reagovat </a:t>
            </a:r>
            <a:r>
              <a:rPr lang="cs-CZ" sz="1600" dirty="0"/>
              <a:t>na bezpečnostní situaci v regionu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 smtClean="0"/>
              <a:t>Pracovat na změně vnímání veřejností (policie není pouze represivní složka)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 smtClean="0"/>
              <a:t>Rozvíjet profesní kompetence – preventista = specialista, systém vzdělávání preventistů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 smtClean="0"/>
              <a:t>V souladu s celostátní strategií působit jednotně ve všech krajích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0C4B9B1E-1203-4AAC-A8B1-A7971A048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455" y="4516787"/>
            <a:ext cx="2126789" cy="117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116884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83568" y="1052736"/>
            <a:ext cx="748555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sz="1800" b="1" dirty="0" smtClean="0"/>
              <a:t>Rozsah činností: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Prevence primární, sekundární, terciální, selektivní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Prevence situační (majetek, doprava, násilí)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/>
              <a:t>Přednášková činnost pro všechny věkové skupiny obyvatel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Participace na celorepublikových akcích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Tvorba a realizace vlastních projektů (také s mezinárodní účastí)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Účast a členství v komisích prevence na různých úrovních (kraj, okres, obec)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Spolupráce s dalšími složkami Policie ČR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Spolupráce s jinými organizacemi (BESIP, MAS, spolky, kluby)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Spolupráce s orgány státní správy a samosprávy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Tvorba příspěvků na www.policie.cz a sociální sítě - fotografie, videa + texty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Distribuce preventivních materiálů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Poradenská činnost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1" y="2914750"/>
            <a:ext cx="1186610" cy="2636912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87202">
            <a:off x="7232208" y="2920428"/>
            <a:ext cx="1195379" cy="265639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082" y="821149"/>
            <a:ext cx="942082" cy="198884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4288">
            <a:off x="7277782" y="782535"/>
            <a:ext cx="913828" cy="2030729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855" y="1052736"/>
            <a:ext cx="1370417" cy="193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04366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83568" y="1080101"/>
            <a:ext cx="748555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sz="1800" b="1" dirty="0"/>
              <a:t>Přednášková činnost pro všechny věkové skupiny </a:t>
            </a:r>
            <a:r>
              <a:rPr lang="cs-CZ" sz="1800" b="1" dirty="0" smtClean="0"/>
              <a:t>obyvatel</a:t>
            </a:r>
            <a:endParaRPr lang="cs-CZ" sz="1800" b="1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MŠ, ZŠ, SŠ, VŠ, pedagogové, rodiče, firmy a organizace, senioři, cizinci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/>
              <a:t>t</a:t>
            </a:r>
            <a:r>
              <a:rPr lang="cs-CZ" dirty="0" smtClean="0"/>
              <a:t>ábory, neziskovky, prezentační a osvětová činnost pro veřejnost</a:t>
            </a:r>
          </a:p>
          <a:p>
            <a:pPr algn="just">
              <a:spcAft>
                <a:spcPts val="1200"/>
              </a:spcAft>
            </a:pPr>
            <a:endParaRPr lang="cs-CZ" b="1" dirty="0" smtClean="0"/>
          </a:p>
          <a:p>
            <a:pPr algn="just">
              <a:spcAft>
                <a:spcPts val="1200"/>
              </a:spcAft>
            </a:pPr>
            <a:endParaRPr lang="cs-CZ" sz="1800" b="1" dirty="0" smtClean="0"/>
          </a:p>
          <a:p>
            <a:pPr algn="just">
              <a:spcAft>
                <a:spcPts val="1200"/>
              </a:spcAft>
            </a:pPr>
            <a:r>
              <a:rPr lang="cs-CZ" sz="1800" b="1" dirty="0" smtClean="0"/>
              <a:t>Témata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Tvoje cesta v dopravě, Tvoje cesta </a:t>
            </a:r>
            <a:r>
              <a:rPr lang="cs-CZ" dirty="0" err="1" smtClean="0"/>
              <a:t>onlinem</a:t>
            </a:r>
            <a:r>
              <a:rPr lang="cs-CZ" dirty="0" smtClean="0"/>
              <a:t>, Tvoje cesta načisto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Trestní odpovědnost, AMOK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Kybernetická kriminalita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Bezpečí seniorů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Bezpečí v dopravě 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Migrace, menšiny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2" name="Obrázek 1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5263" y="2459400"/>
            <a:ext cx="875906" cy="878568"/>
          </a:xfrm>
          <a:prstGeom prst="rect">
            <a:avLst/>
          </a:prstGeom>
        </p:spPr>
      </p:pic>
      <p:pic>
        <p:nvPicPr>
          <p:cNvPr id="13" name="Obrázek 2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01" y="2459400"/>
            <a:ext cx="866688" cy="86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6">
            <a:hlinkClick r:id="rId7" action="ppaction://hlinkpres?slideindex=1&amp;slidetitle=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294" y="2472270"/>
            <a:ext cx="895347" cy="89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974" y="2317301"/>
            <a:ext cx="1161944" cy="871631"/>
          </a:xfrm>
          <a:prstGeom prst="rect">
            <a:avLst/>
          </a:prstGeom>
        </p:spPr>
      </p:pic>
      <p:pic>
        <p:nvPicPr>
          <p:cNvPr id="15" name="Obrázek 14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917" y="1962680"/>
            <a:ext cx="1008470" cy="569287"/>
          </a:xfrm>
          <a:prstGeom prst="rect">
            <a:avLst/>
          </a:prstGeom>
          <a:noFill/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032" y="1001348"/>
            <a:ext cx="795528" cy="1125217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75219" y="4439257"/>
            <a:ext cx="1946816" cy="104293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385" y="3477520"/>
            <a:ext cx="1887615" cy="172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3414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5" y="0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946175" y="902464"/>
            <a:ext cx="732492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b="1" dirty="0" smtClean="0"/>
              <a:t>Kampaně a akce, kterých se účastní KŘP H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587780" y="1384617"/>
            <a:ext cx="372452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Bezpečně na vodě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Evropský den obětí trestných činů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Zebra </a:t>
            </a:r>
            <a:r>
              <a:rPr lang="cs-CZ" dirty="0"/>
              <a:t>se za tebe nerozhlédne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err="1"/>
              <a:t>Speedmarathon</a:t>
            </a:r>
            <a:endParaRPr lang="cs-CZ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Na </a:t>
            </a:r>
            <a:r>
              <a:rPr lang="cs-CZ" dirty="0"/>
              <a:t>kole jen s přilbou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Vidíme se?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Cyklisté </a:t>
            </a:r>
            <a:r>
              <a:rPr lang="cs-CZ" dirty="0"/>
              <a:t>a koloběžkáři, jezděte bezpečně (kraj)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Řídím, piju nealko pivo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Na nákupy bezpečně (kraj</a:t>
            </a:r>
            <a:r>
              <a:rPr lang="cs-CZ" dirty="0" smtClean="0"/>
              <a:t>)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Alkohol, drogy a mládež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Nebuď labuť</a:t>
            </a:r>
            <a:endParaRPr lang="cs-CZ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Bezpečné pohraničí (s PR)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err="1" smtClean="0"/>
              <a:t>Kyberkampaň</a:t>
            </a:r>
            <a:r>
              <a:rPr lang="cs-CZ" dirty="0" smtClean="0"/>
              <a:t> + </a:t>
            </a:r>
            <a:r>
              <a:rPr lang="cs-CZ" dirty="0" err="1" smtClean="0"/>
              <a:t>Kybertest</a:t>
            </a:r>
            <a:r>
              <a:rPr lang="cs-CZ" dirty="0" smtClean="0"/>
              <a:t> nepindej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/>
              <a:t>Bezpečné nábřeží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504058" y="1362807"/>
            <a:ext cx="3528392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Týden </a:t>
            </a:r>
            <a:r>
              <a:rPr lang="cs-CZ" dirty="0"/>
              <a:t>vzdělávání </a:t>
            </a:r>
            <a:r>
              <a:rPr lang="cs-CZ" dirty="0" smtClean="0"/>
              <a:t>dospělých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Pomněnkový den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Evropský den proti vloupání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Den bezpečnějšího internetu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Evropský týden proti rasismu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Mezinárodní den seniorů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Světový den prevence týrání a zneužívání dětí - </a:t>
            </a:r>
            <a:r>
              <a:rPr lang="cs-CZ" dirty="0" err="1" smtClean="0"/>
              <a:t>Bubnovačka</a:t>
            </a:r>
            <a:endParaRPr lang="cs-CZ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err="1" smtClean="0"/>
              <a:t>Volač</a:t>
            </a:r>
            <a:r>
              <a:rPr lang="cs-CZ" dirty="0" smtClean="0"/>
              <a:t> a </a:t>
            </a:r>
            <a:r>
              <a:rPr lang="cs-CZ" dirty="0" err="1" smtClean="0"/>
              <a:t>Klikač</a:t>
            </a:r>
            <a:endParaRPr lang="cs-CZ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Památka zesnulých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To nevymažeš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Senioři, pozor v online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Zabezpečte se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Tohle radši nezkoušejte (spolupráce s ČT) – odkaz na seriál</a:t>
            </a:r>
            <a:r>
              <a:rPr lang="cs-CZ" dirty="0"/>
              <a:t>  </a:t>
            </a:r>
            <a:r>
              <a:rPr lang="cs-CZ" b="1" dirty="0">
                <a:hlinkClick r:id="rId3"/>
              </a:rPr>
              <a:t>TOHLE RADŠI NEZKOUŠEJTE</a:t>
            </a:r>
            <a:endParaRPr lang="cs-CZ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29199">
            <a:off x="139083" y="326019"/>
            <a:ext cx="1206201" cy="904651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0691">
            <a:off x="7096231" y="534987"/>
            <a:ext cx="1792564" cy="1357227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4434" y="2218791"/>
            <a:ext cx="1139032" cy="844428"/>
          </a:xfrm>
          <a:prstGeom prst="rect">
            <a:avLst/>
          </a:prstGeom>
        </p:spPr>
      </p:pic>
      <p:pic>
        <p:nvPicPr>
          <p:cNvPr id="13" name="Obrázek 12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69612">
            <a:off x="7782761" y="3622898"/>
            <a:ext cx="1093163" cy="144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977452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683568" y="1052736"/>
            <a:ext cx="7485552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b="1" dirty="0" smtClean="0"/>
              <a:t>Tvorba a realizace vlastních projektů, vybavení preventistů (prevence PČR a BESIP):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2020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Modernizace speciálních výslechových místností ÚO HK, ÚO TU, </a:t>
            </a:r>
            <a:br>
              <a:rPr lang="cs-CZ" dirty="0" smtClean="0"/>
            </a:br>
            <a:r>
              <a:rPr lang="cs-CZ" dirty="0" smtClean="0"/>
              <a:t>ÚO RK, ÚO JC (Program MV)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Psí škola – </a:t>
            </a:r>
            <a:r>
              <a:rPr lang="cs-CZ" dirty="0" err="1" smtClean="0"/>
              <a:t>videoseriál</a:t>
            </a:r>
            <a:r>
              <a:rPr lang="cs-CZ" dirty="0" smtClean="0"/>
              <a:t> na sociální sítě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Reflexní materiály, </a:t>
            </a:r>
            <a:r>
              <a:rPr lang="cs-CZ" dirty="0" err="1" smtClean="0"/>
              <a:t>cyklolékárničky</a:t>
            </a:r>
            <a:r>
              <a:rPr lang="cs-CZ" dirty="0" smtClean="0"/>
              <a:t> (BESIP)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2021  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u="sng" dirty="0"/>
              <a:t>Senioři, pozor v online </a:t>
            </a:r>
            <a:r>
              <a:rPr lang="cs-CZ" dirty="0"/>
              <a:t>(Program MV)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Modernizace speciálních výslechových místností ÚO NA (Program MV)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Sebeobrana pro každého – </a:t>
            </a:r>
            <a:r>
              <a:rPr lang="cs-CZ" dirty="0" smtClean="0"/>
              <a:t>8 dílný </a:t>
            </a:r>
            <a:r>
              <a:rPr lang="cs-CZ" dirty="0" err="1" smtClean="0"/>
              <a:t>videoseriál</a:t>
            </a:r>
            <a:endParaRPr lang="cs-CZ" dirty="0" smtClean="0"/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err="1"/>
              <a:t>Playlist</a:t>
            </a:r>
            <a:r>
              <a:rPr lang="cs-CZ" b="1" dirty="0"/>
              <a:t>: </a:t>
            </a:r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cs-CZ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https://</a:t>
            </a: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  <a:hlinkClick r:id="rId3"/>
              </a:rPr>
              <a:t>youtube.com/playlist?list=PL7q4z0ZRpaLBYoY2GP69QmNIVr4wMux1u</a:t>
            </a:r>
            <a:endParaRPr lang="cs-CZ" dirty="0">
              <a:solidFill>
                <a:schemeClr val="accent1">
                  <a:lumMod val="50000"/>
                </a:schemeClr>
              </a:solidFill>
            </a:endParaRP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/>
              <a:t>Medvídek ti pomůže – prevence druhotné viktimizace dětských obětí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4"/>
          <a:srcRect t="32410"/>
          <a:stretch/>
        </p:blipFill>
        <p:spPr>
          <a:xfrm>
            <a:off x="5478506" y="2733454"/>
            <a:ext cx="1704764" cy="864194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009" y="4669096"/>
            <a:ext cx="1210272" cy="1351002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6797" y="3165551"/>
            <a:ext cx="1584645" cy="97508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604" y="1388412"/>
            <a:ext cx="2091311" cy="115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15285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9" y="27522"/>
            <a:ext cx="9180512" cy="6851936"/>
          </a:xfrm>
          <a:prstGeom prst="rect">
            <a:avLst/>
          </a:prstGeom>
        </p:spPr>
      </p:pic>
      <p:sp>
        <p:nvSpPr>
          <p:cNvPr id="9218" name="Zástupný symbol pro datum 3"/>
          <p:cNvSpPr>
            <a:spLocks noGrp="1"/>
          </p:cNvSpPr>
          <p:nvPr>
            <p:ph type="dt" sz="quarter" idx="10"/>
          </p:nvPr>
        </p:nvSpPr>
        <p:spPr>
          <a:xfrm>
            <a:off x="6659562" y="6272361"/>
            <a:ext cx="1774825" cy="215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F81D-8C9A-4A45-B991-4212093C7EE4}" type="datetime1">
              <a:rPr lang="cs-CZ" sz="1200" smtClean="0">
                <a:solidFill>
                  <a:schemeClr val="bg1"/>
                </a:solidFill>
              </a:rPr>
              <a:t>17.10.2025</a:t>
            </a:fld>
            <a:endParaRPr lang="cs-CZ" sz="1200" dirty="0" smtClean="0">
              <a:solidFill>
                <a:schemeClr val="bg1"/>
              </a:solidFill>
            </a:endParaRPr>
          </a:p>
        </p:txBody>
      </p:sp>
      <p:sp>
        <p:nvSpPr>
          <p:cNvPr id="10" name="Nadpis 1"/>
          <p:cNvSpPr>
            <a:spLocks noGrp="1"/>
          </p:cNvSpPr>
          <p:nvPr>
            <p:ph type="title"/>
          </p:nvPr>
        </p:nvSpPr>
        <p:spPr>
          <a:xfrm>
            <a:off x="283965" y="260648"/>
            <a:ext cx="8640960" cy="628717"/>
          </a:xfrm>
          <a:ln>
            <a:noFill/>
          </a:ln>
          <a:effectLst/>
        </p:spPr>
        <p:txBody>
          <a:bodyPr/>
          <a:lstStyle/>
          <a:p>
            <a:pPr algn="ctr">
              <a:defRPr/>
            </a:pPr>
            <a:r>
              <a:rPr lang="cs-CZ" sz="2400" b="1" kern="1200" dirty="0" smtClean="0">
                <a:solidFill>
                  <a:schemeClr val="accent2"/>
                </a:solidFill>
              </a:rPr>
              <a:t>Prevence kriminality v rámci KŘP H</a:t>
            </a:r>
            <a:endParaRPr lang="cs-CZ" sz="2400" dirty="0">
              <a:solidFill>
                <a:schemeClr val="accent2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458298" y="902541"/>
            <a:ext cx="74855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b="1" dirty="0" smtClean="0"/>
              <a:t>Tvorba a realizace vlastních projektů, vybavení </a:t>
            </a:r>
            <a:r>
              <a:rPr lang="cs-CZ" b="1" dirty="0"/>
              <a:t>preventistů </a:t>
            </a:r>
            <a:r>
              <a:rPr lang="cs-CZ" b="1" dirty="0" smtClean="0"/>
              <a:t>(prevence PČR a BESIP):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2022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Senioři nedejte se – interaktivní projekt Divadla VeTři (Program MV)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Simulační brýle (únava, OPL, alkohol) 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Prevence pro Ukrajinu – materiály a překlady přednášek</a:t>
            </a:r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algn="just">
              <a:spcAft>
                <a:spcPts val="600"/>
              </a:spcAft>
            </a:pPr>
            <a:endParaRPr lang="cs-CZ" b="1" dirty="0" smtClean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cs-CZ" b="1" dirty="0"/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b="1" dirty="0" smtClean="0"/>
              <a:t>Rok </a:t>
            </a:r>
            <a:r>
              <a:rPr lang="cs-CZ" b="1" dirty="0"/>
              <a:t>2023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Senioři, nedejte se II. – kybernetická kriminalita (Program MV)</a:t>
            </a:r>
            <a:r>
              <a:rPr lang="cs-CZ" altLang="cs-CZ" dirty="0"/>
              <a:t> </a:t>
            </a:r>
            <a:br>
              <a:rPr lang="cs-CZ" altLang="cs-CZ" dirty="0"/>
            </a:br>
            <a:r>
              <a:rPr lang="cs-CZ" altLang="cs-CZ" dirty="0"/>
              <a:t>Scénky přímo na míru – americký letec, investice, prodej přes </a:t>
            </a:r>
            <a:r>
              <a:rPr lang="cs-CZ" altLang="cs-CZ" dirty="0" smtClean="0"/>
              <a:t>inzerát</a:t>
            </a:r>
            <a:br>
              <a:rPr lang="cs-CZ" altLang="cs-CZ" dirty="0" smtClean="0"/>
            </a:br>
            <a:r>
              <a:rPr lang="cs-CZ" altLang="cs-CZ" dirty="0" smtClean="0"/>
              <a:t>pozváni </a:t>
            </a:r>
            <a:r>
              <a:rPr lang="cs-CZ" altLang="cs-CZ" dirty="0"/>
              <a:t>zástupci obcí, koordinátorka prevence kriminality KÚ – pozitivní ohlas (projekt </a:t>
            </a:r>
            <a:r>
              <a:rPr lang="cs-CZ" altLang="cs-CZ" dirty="0" smtClean="0"/>
              <a:t>kraj)</a:t>
            </a:r>
            <a:br>
              <a:rPr lang="cs-CZ" altLang="cs-CZ" dirty="0" smtClean="0"/>
            </a:br>
            <a:r>
              <a:rPr lang="cs-CZ" altLang="cs-CZ" dirty="0" smtClean="0"/>
              <a:t>prezentace </a:t>
            </a:r>
            <a:r>
              <a:rPr lang="cs-CZ" altLang="cs-CZ" dirty="0"/>
              <a:t>v médiích – Český rozhlas, Česká televize, TV Prima, </a:t>
            </a:r>
            <a:r>
              <a:rPr lang="cs-CZ" altLang="cs-CZ" dirty="0" smtClean="0"/>
              <a:t>deník</a:t>
            </a:r>
            <a:br>
              <a:rPr lang="cs-CZ" altLang="cs-CZ" dirty="0" smtClean="0"/>
            </a:br>
            <a:r>
              <a:rPr lang="cs-CZ" altLang="cs-CZ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https</a:t>
            </a:r>
            <a:r>
              <a:rPr lang="cs-CZ" altLang="cs-CZ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://</a:t>
            </a:r>
            <a:r>
              <a:rPr lang="cs-CZ" altLang="cs-CZ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hradec.rozhlas.cz/policiste-pripravili-divadelni-minipredstaveni</a:t>
            </a:r>
            <a:br>
              <a:rPr lang="cs-CZ" altLang="cs-CZ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</a:br>
            <a:r>
              <a:rPr lang="cs-CZ" altLang="cs-CZ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-ktera-maji-upozornit-na-rizika-9101657</a:t>
            </a:r>
            <a:endParaRPr lang="cs-CZ" dirty="0" smtClean="0"/>
          </a:p>
          <a:p>
            <a:pPr marL="742950" lvl="1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s-CZ" dirty="0" smtClean="0"/>
              <a:t>Jsem </a:t>
            </a:r>
            <a:r>
              <a:rPr lang="cs-CZ" dirty="0" err="1"/>
              <a:t>kyberman</a:t>
            </a:r>
            <a:r>
              <a:rPr lang="cs-CZ" dirty="0"/>
              <a:t> – série samolepek ke kybernetické kriminalitě</a:t>
            </a:r>
          </a:p>
          <a:p>
            <a:pPr algn="just">
              <a:spcAft>
                <a:spcPts val="1200"/>
              </a:spcAft>
            </a:pPr>
            <a:endParaRPr lang="cs-CZ" b="1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b="1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cs-CZ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>
          <a:xfrm>
            <a:off x="7943850" y="6020098"/>
            <a:ext cx="981075" cy="215900"/>
          </a:xfrm>
        </p:spPr>
        <p:txBody>
          <a:bodyPr/>
          <a:lstStyle/>
          <a:p>
            <a:pPr>
              <a:defRPr/>
            </a:pPr>
            <a:fld id="{5F85F06A-9F7F-445F-94CA-FE2EFC60ED03}" type="slidenum">
              <a:rPr lang="cs-CZ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8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1331640" y="6244191"/>
            <a:ext cx="4679950" cy="288627"/>
          </a:xfrm>
        </p:spPr>
        <p:txBody>
          <a:bodyPr/>
          <a:lstStyle/>
          <a:p>
            <a:pPr>
              <a:defRPr/>
            </a:pPr>
            <a:r>
              <a:rPr lang="cs-CZ" dirty="0" smtClean="0">
                <a:solidFill>
                  <a:schemeClr val="bg1"/>
                </a:solidFill>
              </a:rPr>
              <a:t>Pomáhat a chránit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6025" y="1263124"/>
            <a:ext cx="1887167" cy="14153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296" y="2368579"/>
            <a:ext cx="1801475" cy="135233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375" y="2933089"/>
            <a:ext cx="1070971" cy="10709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982" y="2501618"/>
            <a:ext cx="688471" cy="921862"/>
          </a:xfrm>
          <a:prstGeom prst="rect">
            <a:avLst/>
          </a:prstGeom>
        </p:spPr>
      </p:pic>
      <p:pic>
        <p:nvPicPr>
          <p:cNvPr id="16" name="Obrázek 1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473" y="3911553"/>
            <a:ext cx="1525706" cy="194879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5" name="Obrázek 14">
            <a:hlinkClick r:id="rId9" action="ppaction://hlinkfile"/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809" y="5405125"/>
            <a:ext cx="2074557" cy="142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27165"/>
      </p:ext>
    </p:extLst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B7B6B7"/>
      </a:lt2>
      <a:accent1>
        <a:srgbClr val="3B7EA9"/>
      </a:accent1>
      <a:accent2>
        <a:srgbClr val="3F94D3"/>
      </a:accent2>
      <a:accent3>
        <a:srgbClr val="FFFFFF"/>
      </a:accent3>
      <a:accent4>
        <a:srgbClr val="000000"/>
      </a:accent4>
      <a:accent5>
        <a:srgbClr val="AFC0D1"/>
      </a:accent5>
      <a:accent6>
        <a:srgbClr val="3886BF"/>
      </a:accent6>
      <a:hlink>
        <a:srgbClr val="A8C8EB"/>
      </a:hlink>
      <a:folHlink>
        <a:srgbClr val="368E2B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B7B6B7"/>
        </a:lt2>
        <a:accent1>
          <a:srgbClr val="3B7EA9"/>
        </a:accent1>
        <a:accent2>
          <a:srgbClr val="3F94D3"/>
        </a:accent2>
        <a:accent3>
          <a:srgbClr val="FFFFFF"/>
        </a:accent3>
        <a:accent4>
          <a:srgbClr val="000000"/>
        </a:accent4>
        <a:accent5>
          <a:srgbClr val="AFC0D1"/>
        </a:accent5>
        <a:accent6>
          <a:srgbClr val="3886BF"/>
        </a:accent6>
        <a:hlink>
          <a:srgbClr val="A8C8EB"/>
        </a:hlink>
        <a:folHlink>
          <a:srgbClr val="368E2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35158</TotalTime>
  <Words>953</Words>
  <Application>Microsoft Office PowerPoint</Application>
  <PresentationFormat>Předvádění na obrazovce (4:3)</PresentationFormat>
  <Paragraphs>194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20" baseType="lpstr">
      <vt:lpstr>Arial</vt:lpstr>
      <vt:lpstr>Calibri</vt:lpstr>
      <vt:lpstr>Lato</vt:lpstr>
      <vt:lpstr>Roboto Slab</vt:lpstr>
      <vt:lpstr>Times New Roman</vt:lpstr>
      <vt:lpstr>Wingdings</vt:lpstr>
      <vt:lpstr>Výchozí návrh</vt:lpstr>
      <vt:lpstr>Prevence kriminality v rámci Krajského ředitelství policie Královéhradeckého kraje </vt:lpstr>
      <vt:lpstr>Prevence kriminality v rámci KŘP H</vt:lpstr>
      <vt:lpstr>Oddělení prevence samostatně od 1.1.2024</vt:lpstr>
      <vt:lpstr>Prevence kriminality</vt:lpstr>
      <vt:lpstr>Prevence kriminality v rámci KŘP H</vt:lpstr>
      <vt:lpstr>Prevence kriminality v rámci KŘP H</vt:lpstr>
      <vt:lpstr>Prevence kriminality v rámci KŘP H</vt:lpstr>
      <vt:lpstr>Prevence kriminality v rámci KŘP H</vt:lpstr>
      <vt:lpstr>Prevence kriminality v rámci KŘP H</vt:lpstr>
      <vt:lpstr>Prevence kriminality v rámci KŘP H</vt:lpstr>
      <vt:lpstr>Prevence kriminality v rámci KŘP H</vt:lpstr>
      <vt:lpstr>Prevence kriminality v rámci KŘP H</vt:lpstr>
      <vt:lpstr>Děkuji za pozornost por. Bc. Leona Ságlová </vt:lpstr>
    </vt:vector>
  </TitlesOfParts>
  <Company>GOPAS, a.s.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user</dc:creator>
  <cp:lastModifiedBy>ŠPIČANOVÁ Leona</cp:lastModifiedBy>
  <cp:revision>685</cp:revision>
  <cp:lastPrinted>2023-09-12T05:49:46Z</cp:lastPrinted>
  <dcterms:created xsi:type="dcterms:W3CDTF">2008-10-28T13:44:22Z</dcterms:created>
  <dcterms:modified xsi:type="dcterms:W3CDTF">2025-10-17T10:37:01Z</dcterms:modified>
</cp:coreProperties>
</file>